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4" r:id="rId7"/>
    <p:sldId id="262" r:id="rId8"/>
    <p:sldId id="261" r:id="rId9"/>
    <p:sldId id="270" r:id="rId10"/>
    <p:sldId id="265" r:id="rId11"/>
    <p:sldId id="266" r:id="rId12"/>
    <p:sldId id="267" r:id="rId13"/>
    <p:sldId id="263" r:id="rId14"/>
    <p:sldId id="272" r:id="rId15"/>
    <p:sldId id="269"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69" d="100"/>
          <a:sy n="69" d="100"/>
        </p:scale>
        <p:origin x="240"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5B8CF-9E3C-4E75-A707-1A25BFF668DF}" type="datetimeFigureOut">
              <a:rPr lang="en-US" smtClean="0"/>
              <a:t>10/16/2024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9C7339-592E-4D3D-B9EF-E67300FCDF13}" type="slidenum">
              <a:rPr lang="en-US" smtClean="0"/>
              <a:t>‹#›</a:t>
            </a:fld>
            <a:endParaRPr lang="en-US"/>
          </a:p>
        </p:txBody>
      </p:sp>
    </p:spTree>
    <p:extLst>
      <p:ext uri="{BB962C8B-B14F-4D97-AF65-F5344CB8AC3E}">
        <p14:creationId xmlns:p14="http://schemas.microsoft.com/office/powerpoint/2010/main" val="1060809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1</a:t>
            </a:fld>
            <a:endParaRPr lang="en-US"/>
          </a:p>
        </p:txBody>
      </p:sp>
    </p:spTree>
    <p:extLst>
      <p:ext uri="{BB962C8B-B14F-4D97-AF65-F5344CB8AC3E}">
        <p14:creationId xmlns:p14="http://schemas.microsoft.com/office/powerpoint/2010/main" val="2083435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Father:</a:t>
            </a:r>
            <a:r>
              <a:rPr lang="en-US" baseline="0" dirty="0"/>
              <a:t> wealthy </a:t>
            </a:r>
            <a:r>
              <a:rPr lang="en-US" baseline="0" dirty="0" err="1"/>
              <a:t>plantor</a:t>
            </a:r>
            <a:r>
              <a:rPr lang="en-US" baseline="0" dirty="0"/>
              <a:t> – left considerable land. 10 children. Mother:  Sister of </a:t>
            </a:r>
            <a:r>
              <a:rPr lang="en-US" baseline="0" dirty="0" err="1"/>
              <a:t>Gov</a:t>
            </a:r>
            <a:r>
              <a:rPr lang="en-US" baseline="0" dirty="0"/>
              <a:t> Robert Bowie.  Both children of Scotch immigrants Christopher </a:t>
            </a:r>
            <a:r>
              <a:rPr lang="en-US" baseline="0" dirty="0" err="1"/>
              <a:t>Beanes</a:t>
            </a:r>
            <a:r>
              <a:rPr lang="en-US" baseline="0" dirty="0"/>
              <a:t> immigrated 1671.  William 3</a:t>
            </a:r>
            <a:r>
              <a:rPr lang="en-US" baseline="30000" dirty="0"/>
              <a:t>rd</a:t>
            </a:r>
            <a:r>
              <a:rPr lang="en-US" baseline="0" dirty="0"/>
              <a:t> Generation born in MD  Wife – niece of John Hanson, President of Continental Congress, cousin Alexander </a:t>
            </a:r>
            <a:r>
              <a:rPr lang="en-US" baseline="0" dirty="0" err="1"/>
              <a:t>Contee</a:t>
            </a:r>
            <a:r>
              <a:rPr lang="en-US" baseline="0" dirty="0"/>
              <a:t> Hanson – sister Chloe</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2</a:t>
            </a:fld>
            <a:endParaRPr lang="en-US"/>
          </a:p>
        </p:txBody>
      </p:sp>
    </p:spTree>
    <p:extLst>
      <p:ext uri="{BB962C8B-B14F-4D97-AF65-F5344CB8AC3E}">
        <p14:creationId xmlns:p14="http://schemas.microsoft.com/office/powerpoint/2010/main" val="1115020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Grew up with notables such as John Carroll, first RC archbishop in US; Daniel Carroll</a:t>
            </a:r>
            <a:r>
              <a:rPr lang="en-US" baseline="0" dirty="0"/>
              <a:t> signer of Constitution; John Rogers delegate to 2</a:t>
            </a:r>
            <a:r>
              <a:rPr lang="en-US" baseline="30000" dirty="0"/>
              <a:t>nd</a:t>
            </a:r>
            <a:r>
              <a:rPr lang="en-US" baseline="0" dirty="0"/>
              <a:t> Continental Congress; Robert Bowie – governor of Maryland. founding member of the Medical and Chirurgical Facility of the State of Maryland</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3</a:t>
            </a:fld>
            <a:endParaRPr lang="en-US"/>
          </a:p>
        </p:txBody>
      </p:sp>
    </p:spTree>
    <p:extLst>
      <p:ext uri="{BB962C8B-B14F-4D97-AF65-F5344CB8AC3E}">
        <p14:creationId xmlns:p14="http://schemas.microsoft.com/office/powerpoint/2010/main" val="1369405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Paper</a:t>
            </a:r>
            <a:r>
              <a:rPr lang="en-US" baseline="0" dirty="0"/>
              <a:t> of Jennifer Eliza Smith 2016 University of Maryland Law Review</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5</a:t>
            </a:fld>
            <a:endParaRPr lang="en-US"/>
          </a:p>
        </p:txBody>
      </p:sp>
    </p:spTree>
    <p:extLst>
      <p:ext uri="{BB962C8B-B14F-4D97-AF65-F5344CB8AC3E}">
        <p14:creationId xmlns:p14="http://schemas.microsoft.com/office/powerpoint/2010/main" val="3051249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 Richard West of the </a:t>
            </a:r>
            <a:r>
              <a:rPr lang="en-US" dirty="0" err="1"/>
              <a:t>Woodyard</a:t>
            </a:r>
            <a:r>
              <a:rPr lang="en-US" dirty="0"/>
              <a:t> – wife was Maria Lloyd</a:t>
            </a:r>
            <a:r>
              <a:rPr lang="en-US" baseline="0" dirty="0"/>
              <a:t> sister of Francis Scott Key wife Mary </a:t>
            </a:r>
            <a:r>
              <a:rPr lang="en-US" baseline="0" dirty="0" err="1"/>
              <a:t>Tayloe</a:t>
            </a:r>
            <a:r>
              <a:rPr lang="en-US" baseline="0" dirty="0"/>
              <a:t> Lloyd</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6</a:t>
            </a:fld>
            <a:endParaRPr lang="en-US"/>
          </a:p>
        </p:txBody>
      </p:sp>
    </p:spTree>
    <p:extLst>
      <p:ext uri="{BB962C8B-B14F-4D97-AF65-F5344CB8AC3E}">
        <p14:creationId xmlns:p14="http://schemas.microsoft.com/office/powerpoint/2010/main" val="909433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Darnalls</a:t>
            </a:r>
            <a:r>
              <a:rPr lang="en-US" dirty="0"/>
              <a:t> Chance</a:t>
            </a:r>
            <a:r>
              <a:rPr lang="en-US" baseline="0" dirty="0"/>
              <a:t> - </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10</a:t>
            </a:fld>
            <a:endParaRPr lang="en-US"/>
          </a:p>
        </p:txBody>
      </p:sp>
    </p:spTree>
    <p:extLst>
      <p:ext uri="{BB962C8B-B14F-4D97-AF65-F5344CB8AC3E}">
        <p14:creationId xmlns:p14="http://schemas.microsoft.com/office/powerpoint/2010/main" val="1324076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Anna Hanson married Nicholas </a:t>
            </a:r>
            <a:r>
              <a:rPr lang="en-US" dirty="0" err="1"/>
              <a:t>Lingan</a:t>
            </a:r>
            <a:r>
              <a:rPr lang="en-US" dirty="0"/>
              <a:t> brother of Gen James </a:t>
            </a:r>
            <a:r>
              <a:rPr lang="en-US" dirty="0" err="1"/>
              <a:t>Lingan</a:t>
            </a:r>
            <a:r>
              <a:rPr lang="en-US" dirty="0"/>
              <a:t> killed in Baltimore</a:t>
            </a:r>
            <a:r>
              <a:rPr lang="en-US" baseline="0" dirty="0"/>
              <a:t> 1812 riot.  Article written 1861</a:t>
            </a:r>
            <a:endParaRPr lang="en-US" dirty="0"/>
          </a:p>
        </p:txBody>
      </p:sp>
      <p:sp>
        <p:nvSpPr>
          <p:cNvPr id="4" name="Slide Number Placeholder 3"/>
          <p:cNvSpPr>
            <a:spLocks noGrp="1"/>
          </p:cNvSpPr>
          <p:nvPr>
            <p:ph type="sldNum" sz="quarter" idx="10"/>
          </p:nvPr>
        </p:nvSpPr>
        <p:spPr/>
        <p:txBody>
          <a:bodyPr/>
          <a:lstStyle/>
          <a:p>
            <a:fld id="{799C7339-592E-4D3D-B9EF-E67300FCDF13}" type="slidenum">
              <a:rPr lang="en-US" smtClean="0"/>
              <a:t>15</a:t>
            </a:fld>
            <a:endParaRPr lang="en-US"/>
          </a:p>
        </p:txBody>
      </p:sp>
    </p:spTree>
    <p:extLst>
      <p:ext uri="{BB962C8B-B14F-4D97-AF65-F5344CB8AC3E}">
        <p14:creationId xmlns:p14="http://schemas.microsoft.com/office/powerpoint/2010/main" val="1073513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6703CF1-44C2-481C-B790-3B45EEB3A6B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354754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03CF1-44C2-481C-B790-3B45EEB3A6B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295524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03CF1-44C2-481C-B790-3B45EEB3A6B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3333220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03CF1-44C2-481C-B790-3B45EEB3A6B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1193603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6703CF1-44C2-481C-B790-3B45EEB3A6B0}" type="datetimeFigureOut">
              <a:rPr lang="en-US" smtClean="0"/>
              <a:t>10/16/2024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1110844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703CF1-44C2-481C-B790-3B45EEB3A6B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1976780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703CF1-44C2-481C-B790-3B45EEB3A6B0}" type="datetimeFigureOut">
              <a:rPr lang="en-US" smtClean="0"/>
              <a:t>10/16/2024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28609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703CF1-44C2-481C-B790-3B45EEB3A6B0}" type="datetimeFigureOut">
              <a:rPr lang="en-US" smtClean="0"/>
              <a:t>10/16/2024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284936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03CF1-44C2-481C-B790-3B45EEB3A6B0}" type="datetimeFigureOut">
              <a:rPr lang="en-US" smtClean="0"/>
              <a:t>10/16/2024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2505323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703CF1-44C2-481C-B790-3B45EEB3A6B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73636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6703CF1-44C2-481C-B790-3B45EEB3A6B0}" type="datetimeFigureOut">
              <a:rPr lang="en-US" smtClean="0"/>
              <a:t>10/16/2024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08E74-13A7-4289-A396-6DAC60911FFE}" type="slidenum">
              <a:rPr lang="en-US" smtClean="0"/>
              <a:t>‹#›</a:t>
            </a:fld>
            <a:endParaRPr lang="en-US"/>
          </a:p>
        </p:txBody>
      </p:sp>
    </p:spTree>
    <p:extLst>
      <p:ext uri="{BB962C8B-B14F-4D97-AF65-F5344CB8AC3E}">
        <p14:creationId xmlns:p14="http://schemas.microsoft.com/office/powerpoint/2010/main" val="302978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03CF1-44C2-481C-B790-3B45EEB3A6B0}" type="datetimeFigureOut">
              <a:rPr lang="en-US" smtClean="0"/>
              <a:t>10/16/2024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08E74-13A7-4289-A396-6DAC60911FFE}" type="slidenum">
              <a:rPr lang="en-US" smtClean="0"/>
              <a:t>‹#›</a:t>
            </a:fld>
            <a:endParaRPr lang="en-US"/>
          </a:p>
        </p:txBody>
      </p:sp>
    </p:spTree>
    <p:extLst>
      <p:ext uri="{BB962C8B-B14F-4D97-AF65-F5344CB8AC3E}">
        <p14:creationId xmlns:p14="http://schemas.microsoft.com/office/powerpoint/2010/main" val="2862833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69527" y="1815090"/>
            <a:ext cx="5527964" cy="2387600"/>
          </a:xfrm>
        </p:spPr>
        <p:txBody>
          <a:bodyPr>
            <a:normAutofit fontScale="90000"/>
          </a:bodyPr>
          <a:lstStyle/>
          <a:p>
            <a:r>
              <a:rPr lang="en-US" dirty="0">
                <a:latin typeface="Algerian" panose="04020705040A02060702" pitchFamily="82" charset="0"/>
              </a:rPr>
              <a:t>The Story of Dr. William </a:t>
            </a:r>
            <a:r>
              <a:rPr lang="en-US" dirty="0" err="1">
                <a:latin typeface="Algerian" panose="04020705040A02060702" pitchFamily="82" charset="0"/>
              </a:rPr>
              <a:t>Beanes</a:t>
            </a:r>
            <a:r>
              <a:rPr lang="en-US" dirty="0">
                <a:latin typeface="Algerian" panose="04020705040A02060702" pitchFamily="82" charset="0"/>
              </a:rPr>
              <a:t> III</a:t>
            </a:r>
          </a:p>
        </p:txBody>
      </p:sp>
      <p:pic>
        <p:nvPicPr>
          <p:cNvPr id="4" name="Picture 3" descr="A person in a garment standing next to a tree&#10;&#10;Description automatically generated">
            <a:extLst>
              <a:ext uri="{FF2B5EF4-FFF2-40B4-BE49-F238E27FC236}">
                <a16:creationId xmlns:a16="http://schemas.microsoft.com/office/drawing/2014/main" id="{7C267B22-1A81-7FC8-357F-CB9C46C6E5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187" y="438799"/>
            <a:ext cx="4025632" cy="5758728"/>
          </a:xfrm>
          <a:prstGeom prst="rect">
            <a:avLst/>
          </a:prstGeom>
        </p:spPr>
      </p:pic>
      <p:sp>
        <p:nvSpPr>
          <p:cNvPr id="5" name="TextBox 4">
            <a:extLst>
              <a:ext uri="{FF2B5EF4-FFF2-40B4-BE49-F238E27FC236}">
                <a16:creationId xmlns:a16="http://schemas.microsoft.com/office/drawing/2014/main" id="{3B82F218-283F-AF99-E7C0-4A4C933B014F}"/>
              </a:ext>
            </a:extLst>
          </p:cNvPr>
          <p:cNvSpPr txBox="1"/>
          <p:nvPr/>
        </p:nvSpPr>
        <p:spPr>
          <a:xfrm>
            <a:off x="7606146" y="5458691"/>
            <a:ext cx="1765099" cy="461665"/>
          </a:xfrm>
          <a:prstGeom prst="rect">
            <a:avLst/>
          </a:prstGeom>
          <a:noFill/>
        </p:spPr>
        <p:txBody>
          <a:bodyPr wrap="none" rtlCol="0">
            <a:spAutoFit/>
          </a:bodyPr>
          <a:lstStyle/>
          <a:p>
            <a:r>
              <a:rPr lang="en-US" sz="2400" dirty="0"/>
              <a:t>Louis F. Giles</a:t>
            </a:r>
          </a:p>
        </p:txBody>
      </p:sp>
    </p:spTree>
    <p:extLst>
      <p:ext uri="{BB962C8B-B14F-4D97-AF65-F5344CB8AC3E}">
        <p14:creationId xmlns:p14="http://schemas.microsoft.com/office/powerpoint/2010/main" val="3425027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Trial of John Hodges - 1815</a:t>
            </a:r>
          </a:p>
        </p:txBody>
      </p:sp>
      <p:sp>
        <p:nvSpPr>
          <p:cNvPr id="8" name="Content Placeholder 7"/>
          <p:cNvSpPr>
            <a:spLocks noGrp="1"/>
          </p:cNvSpPr>
          <p:nvPr>
            <p:ph idx="1"/>
          </p:nvPr>
        </p:nvSpPr>
        <p:spPr>
          <a:xfrm>
            <a:off x="838200" y="1825625"/>
            <a:ext cx="6781800" cy="4351338"/>
          </a:xfrm>
        </p:spPr>
        <p:txBody>
          <a:bodyPr>
            <a:noAutofit/>
          </a:bodyPr>
          <a:lstStyle/>
          <a:p>
            <a:r>
              <a:rPr lang="en-US" sz="2000" dirty="0"/>
              <a:t>Prominent Upper Marlboro attorney with many large landholdings</a:t>
            </a:r>
          </a:p>
          <a:p>
            <a:r>
              <a:rPr lang="en-US" sz="2000" dirty="0"/>
              <a:t>Tried for high treason in 1815 for returning captured British prisoners back to the British in August 1814.  Only treason trial of War.</a:t>
            </a:r>
          </a:p>
          <a:p>
            <a:r>
              <a:rPr lang="en-US" sz="2000" dirty="0"/>
              <a:t>Depositions of 13 witnesses (including British deserter) provide specific, non-conflicting details of the events leading up to Dr. </a:t>
            </a:r>
            <a:r>
              <a:rPr lang="en-US" sz="2000" dirty="0" err="1"/>
              <a:t>Beanes</a:t>
            </a:r>
            <a:r>
              <a:rPr lang="en-US" sz="2000" dirty="0"/>
              <a:t> imprisonment by MG Ross</a:t>
            </a:r>
          </a:p>
          <a:p>
            <a:r>
              <a:rPr lang="en-US" sz="2000" dirty="0"/>
              <a:t>Supreme Court Justice Gabriel Duvall presided sitting as Chief Justice of the Third Circuit Court of the United States for Maryland District</a:t>
            </a:r>
          </a:p>
          <a:p>
            <a:pPr lvl="1"/>
            <a:r>
              <a:rPr lang="en-US" sz="1800" dirty="0"/>
              <a:t>Opined that defendant was guilty</a:t>
            </a:r>
          </a:p>
          <a:p>
            <a:pPr lvl="1"/>
            <a:r>
              <a:rPr lang="en-US" sz="1800" dirty="0"/>
              <a:t>Jury immediately and unanimously produced verdict of not guilty</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9174" y="2040835"/>
            <a:ext cx="3054626" cy="3150704"/>
          </a:xfrm>
          <a:prstGeom prst="rect">
            <a:avLst/>
          </a:prstGeom>
        </p:spPr>
      </p:pic>
    </p:spTree>
    <p:extLst>
      <p:ext uri="{BB962C8B-B14F-4D97-AF65-F5344CB8AC3E}">
        <p14:creationId xmlns:p14="http://schemas.microsoft.com/office/powerpoint/2010/main" val="656484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Facts per the Witnesses</a:t>
            </a:r>
          </a:p>
        </p:txBody>
      </p:sp>
      <p:sp>
        <p:nvSpPr>
          <p:cNvPr id="3" name="Content Placeholder 2"/>
          <p:cNvSpPr>
            <a:spLocks noGrp="1"/>
          </p:cNvSpPr>
          <p:nvPr>
            <p:ph idx="1"/>
          </p:nvPr>
        </p:nvSpPr>
        <p:spPr>
          <a:xfrm>
            <a:off x="569843" y="1825625"/>
            <a:ext cx="10972799" cy="4351338"/>
          </a:xfrm>
        </p:spPr>
        <p:txBody>
          <a:bodyPr>
            <a:normAutofit fontScale="92500"/>
          </a:bodyPr>
          <a:lstStyle/>
          <a:p>
            <a:pPr lvl="1"/>
            <a:r>
              <a:rPr lang="en-US" dirty="0"/>
              <a:t>Saturday, 26 August, Gen Robert Bowie sent son &amp; </a:t>
            </a:r>
            <a:r>
              <a:rPr lang="en-US" dirty="0" err="1"/>
              <a:t>Mr</a:t>
            </a:r>
            <a:r>
              <a:rPr lang="en-US" dirty="0"/>
              <a:t> Oden to scout the enemy</a:t>
            </a:r>
          </a:p>
          <a:p>
            <a:pPr lvl="1"/>
            <a:r>
              <a:rPr lang="en-US" dirty="0"/>
              <a:t>That afternoon, Bowie attended afternoon dinner party at Dr. </a:t>
            </a:r>
            <a:r>
              <a:rPr lang="en-US" dirty="0" err="1"/>
              <a:t>Beanes</a:t>
            </a:r>
            <a:r>
              <a:rPr lang="en-US" dirty="0"/>
              <a:t>’ farm and on the way encountered enemy soldier (Holden) who surrendered (deserted)</a:t>
            </a:r>
          </a:p>
          <a:p>
            <a:pPr lvl="2"/>
            <a:r>
              <a:rPr lang="en-US" dirty="0" err="1"/>
              <a:t>Beanes</a:t>
            </a:r>
            <a:r>
              <a:rPr lang="en-US" dirty="0"/>
              <a:t> and brother Bradley </a:t>
            </a:r>
            <a:r>
              <a:rPr lang="en-US" dirty="0" err="1"/>
              <a:t>Beanes</a:t>
            </a:r>
            <a:r>
              <a:rPr lang="en-US" dirty="0"/>
              <a:t> took deserter to William Lansdale in Upper Marlboro who later took him to be guarded by John Randall and Thomas Sparrow at Queen Ann</a:t>
            </a:r>
          </a:p>
          <a:p>
            <a:pPr lvl="1"/>
            <a:r>
              <a:rPr lang="en-US" dirty="0" err="1"/>
              <a:t>Dr</a:t>
            </a:r>
            <a:r>
              <a:rPr lang="en-US" dirty="0"/>
              <a:t> </a:t>
            </a:r>
            <a:r>
              <a:rPr lang="en-US" dirty="0" err="1"/>
              <a:t>Beanes</a:t>
            </a:r>
            <a:r>
              <a:rPr lang="en-US" dirty="0"/>
              <a:t> organized some guests to go in “pursuit of British stragglers”</a:t>
            </a:r>
          </a:p>
          <a:p>
            <a:pPr lvl="2"/>
            <a:r>
              <a:rPr lang="en-US" dirty="0"/>
              <a:t>John Donaldson, </a:t>
            </a:r>
            <a:r>
              <a:rPr lang="en-US" dirty="0" err="1"/>
              <a:t>Esq</a:t>
            </a:r>
            <a:r>
              <a:rPr lang="en-US" dirty="0"/>
              <a:t> declined saying “</a:t>
            </a:r>
            <a:r>
              <a:rPr lang="en-US" u="sng" dirty="0"/>
              <a:t>the town had capitulated and he believed it not honorable</a:t>
            </a:r>
            <a:r>
              <a:rPr lang="en-US" dirty="0"/>
              <a:t>”</a:t>
            </a:r>
          </a:p>
          <a:p>
            <a:pPr lvl="2"/>
            <a:r>
              <a:rPr lang="en-US" dirty="0"/>
              <a:t>Captured three soldiers who were sent to Upper Marlboro jail</a:t>
            </a:r>
          </a:p>
          <a:p>
            <a:pPr lvl="1"/>
            <a:r>
              <a:rPr lang="en-US" dirty="0"/>
              <a:t>Citizens of UM alarmed in harboring British soldiers, Bowie asked John Hodges and his brother to take captured soldiers to Queen Ann and notified governor</a:t>
            </a:r>
          </a:p>
          <a:p>
            <a:pPr lvl="1"/>
            <a:r>
              <a:rPr lang="en-US" dirty="0"/>
              <a:t>Late Saturday night, 50 British cavalry, led by Major Evans, searched Bradley </a:t>
            </a:r>
            <a:r>
              <a:rPr lang="en-US" dirty="0" err="1"/>
              <a:t>Beanes</a:t>
            </a:r>
            <a:r>
              <a:rPr lang="en-US" dirty="0"/>
              <a:t>’ house and other homes and “carried off” Dr. </a:t>
            </a:r>
            <a:r>
              <a:rPr lang="en-US" dirty="0" err="1"/>
              <a:t>Beanes</a:t>
            </a:r>
            <a:r>
              <a:rPr lang="en-US" dirty="0"/>
              <a:t>, </a:t>
            </a:r>
            <a:r>
              <a:rPr lang="en-US" dirty="0" err="1"/>
              <a:t>Dr</a:t>
            </a:r>
            <a:r>
              <a:rPr lang="en-US" dirty="0"/>
              <a:t> Hill and Philip Weems</a:t>
            </a:r>
          </a:p>
          <a:p>
            <a:pPr lvl="2"/>
            <a:r>
              <a:rPr lang="en-US" dirty="0"/>
              <a:t>Evans stated prisoners must be returned by noon Sunday or town would be destroyed</a:t>
            </a:r>
          </a:p>
        </p:txBody>
      </p:sp>
    </p:spTree>
    <p:extLst>
      <p:ext uri="{BB962C8B-B14F-4D97-AF65-F5344CB8AC3E}">
        <p14:creationId xmlns:p14="http://schemas.microsoft.com/office/powerpoint/2010/main" val="3017858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5862"/>
            <a:ext cx="10515600" cy="5501102"/>
          </a:xfrm>
        </p:spPr>
        <p:txBody>
          <a:bodyPr>
            <a:normAutofit lnSpcReduction="10000"/>
          </a:bodyPr>
          <a:lstStyle/>
          <a:p>
            <a:r>
              <a:rPr lang="en-US" sz="2400" dirty="0"/>
              <a:t>Early Sunday, Bowie heard about </a:t>
            </a:r>
            <a:r>
              <a:rPr lang="en-US" sz="2400" dirty="0" err="1"/>
              <a:t>Beanes</a:t>
            </a:r>
            <a:r>
              <a:rPr lang="en-US" sz="2400" dirty="0"/>
              <a:t>’ capture and rode to Queen Ann and said prisoners must be returned, but not deserter</a:t>
            </a:r>
          </a:p>
          <a:p>
            <a:pPr lvl="1"/>
            <a:r>
              <a:rPr lang="en-US" sz="2000" dirty="0"/>
              <a:t>Prisoners, including deserter, given to Hodges after argument with Randall – Hodges saying he knew what he was doing- the town was in panic and their families were at risk.  </a:t>
            </a:r>
          </a:p>
          <a:p>
            <a:pPr lvl="1"/>
            <a:r>
              <a:rPr lang="en-US" sz="2000" dirty="0"/>
              <a:t>Robert Bowie had captured another deserter, who was at his home.  He said he would not give up the deserter stating he did not live in town and was not a party to the town’s agreement.  Was told by Bradley </a:t>
            </a:r>
            <a:r>
              <a:rPr lang="en-US" sz="2000" dirty="0" err="1"/>
              <a:t>Beanes</a:t>
            </a:r>
            <a:r>
              <a:rPr lang="en-US" sz="2000" dirty="0"/>
              <a:t> not to worry, the deserters will be given the opportunity to escape.</a:t>
            </a:r>
          </a:p>
          <a:p>
            <a:r>
              <a:rPr lang="en-US" sz="2400" dirty="0"/>
              <a:t>Around 11 AM Sunday, Robert Bowie, Jr., John Hodges, Brookes, </a:t>
            </a:r>
            <a:r>
              <a:rPr lang="en-US" sz="2400" dirty="0" err="1"/>
              <a:t>Gustavus</a:t>
            </a:r>
            <a:r>
              <a:rPr lang="en-US" sz="2400" dirty="0"/>
              <a:t> Hay and Benjamin Oden rode out with prisoners and deserters to meet British.</a:t>
            </a:r>
          </a:p>
          <a:p>
            <a:pPr lvl="1"/>
            <a:r>
              <a:rPr lang="en-US" sz="2000" dirty="0"/>
              <a:t>The deserters were left with Hodges and Oden at a house</a:t>
            </a:r>
          </a:p>
          <a:p>
            <a:pPr lvl="1"/>
            <a:r>
              <a:rPr lang="en-US" sz="2000" dirty="0"/>
              <a:t>Bowie and Brookes rode ahead to attempt to meet with Ross and specifically ask his demands.  After riding about halfway to Nottingham, they met up with Major Evans column who when seeing four prisoners, demanded the other two.</a:t>
            </a:r>
          </a:p>
          <a:p>
            <a:pPr lvl="1"/>
            <a:r>
              <a:rPr lang="en-US" sz="2000" dirty="0"/>
              <a:t>As Bowie and Brookes pointed to the house a mile away, Hodges released the deserters.  </a:t>
            </a:r>
          </a:p>
          <a:p>
            <a:pPr lvl="1"/>
            <a:r>
              <a:rPr lang="en-US" sz="2000" dirty="0"/>
              <a:t>Evans broke into the house, knocked Oden down and demanded the prisoners.  A woman pointed to the direction the deserters had fled.</a:t>
            </a:r>
          </a:p>
          <a:p>
            <a:pPr lvl="1"/>
            <a:r>
              <a:rPr lang="en-US" sz="2000" dirty="0"/>
              <a:t>Evans gave chase and later captured the deserters, although Holden later escaped.</a:t>
            </a:r>
          </a:p>
          <a:p>
            <a:pPr lvl="1"/>
            <a:endParaRPr lang="en-US" sz="2000" dirty="0"/>
          </a:p>
          <a:p>
            <a:pPr lvl="1"/>
            <a:endParaRPr lang="en-US" sz="2000" dirty="0"/>
          </a:p>
          <a:p>
            <a:pPr lvl="1"/>
            <a:endParaRPr lang="en-US" dirty="0"/>
          </a:p>
          <a:p>
            <a:endParaRPr lang="en-US" dirty="0"/>
          </a:p>
        </p:txBody>
      </p:sp>
    </p:spTree>
    <p:extLst>
      <p:ext uri="{BB962C8B-B14F-4D97-AF65-F5344CB8AC3E}">
        <p14:creationId xmlns:p14="http://schemas.microsoft.com/office/powerpoint/2010/main" val="3737985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 of 1812 Indemnity Claims</a:t>
            </a:r>
          </a:p>
        </p:txBody>
      </p:sp>
      <p:sp>
        <p:nvSpPr>
          <p:cNvPr id="3" name="Content Placeholder 2"/>
          <p:cNvSpPr>
            <a:spLocks noGrp="1"/>
          </p:cNvSpPr>
          <p:nvPr>
            <p:ph idx="1"/>
          </p:nvPr>
        </p:nvSpPr>
        <p:spPr/>
        <p:txBody>
          <a:bodyPr/>
          <a:lstStyle/>
          <a:p>
            <a:r>
              <a:rPr lang="en-US" dirty="0"/>
              <a:t>Claim of Harriet Brooke for slaves – 2 March 1825</a:t>
            </a:r>
          </a:p>
          <a:p>
            <a:pPr lvl="1"/>
            <a:r>
              <a:rPr lang="en-US" dirty="0"/>
              <a:t>Deposition of Dr. William </a:t>
            </a:r>
            <a:r>
              <a:rPr lang="en-US" dirty="0" err="1"/>
              <a:t>Beanes</a:t>
            </a:r>
            <a:endParaRPr lang="en-US" dirty="0"/>
          </a:p>
          <a:p>
            <a:pPr lvl="2"/>
            <a:r>
              <a:rPr lang="en-US" dirty="0"/>
              <a:t>End of August, he saw her slave while he was a prisoner on board the British brig Thetis in the Patuxent.</a:t>
            </a:r>
          </a:p>
          <a:p>
            <a:pPr lvl="2"/>
            <a:r>
              <a:rPr lang="en-US" dirty="0"/>
              <a:t>He was on HMS Thetis for 2 weeks and then moved to HMS Recruit </a:t>
            </a:r>
          </a:p>
          <a:p>
            <a:pPr lvl="2"/>
            <a:endParaRPr lang="en-US" dirty="0"/>
          </a:p>
          <a:p>
            <a:r>
              <a:rPr lang="en-US" dirty="0"/>
              <a:t>Claim of Ann </a:t>
            </a:r>
            <a:r>
              <a:rPr lang="en-US" dirty="0" err="1"/>
              <a:t>Sprigg</a:t>
            </a:r>
            <a:r>
              <a:rPr lang="en-US" dirty="0"/>
              <a:t> for slaves – 18 January 1823</a:t>
            </a:r>
          </a:p>
          <a:p>
            <a:pPr lvl="1"/>
            <a:r>
              <a:rPr lang="en-US" dirty="0"/>
              <a:t>Deposition of Phillip V. Weems</a:t>
            </a:r>
          </a:p>
          <a:p>
            <a:pPr lvl="2"/>
            <a:r>
              <a:rPr lang="en-US" dirty="0"/>
              <a:t>When he was carried on board a British brig in late August 1814 in the Patuxent, he saw her slave		</a:t>
            </a:r>
          </a:p>
        </p:txBody>
      </p:sp>
    </p:spTree>
    <p:extLst>
      <p:ext uri="{BB962C8B-B14F-4D97-AF65-F5344CB8AC3E}">
        <p14:creationId xmlns:p14="http://schemas.microsoft.com/office/powerpoint/2010/main" val="171268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 of Roger Taney from F.S. Key - 1856</a:t>
            </a:r>
          </a:p>
        </p:txBody>
      </p:sp>
      <p:sp>
        <p:nvSpPr>
          <p:cNvPr id="3" name="Content Placeholder 2"/>
          <p:cNvSpPr>
            <a:spLocks noGrp="1"/>
          </p:cNvSpPr>
          <p:nvPr>
            <p:ph idx="1"/>
          </p:nvPr>
        </p:nvSpPr>
        <p:spPr>
          <a:xfrm>
            <a:off x="838200" y="1825625"/>
            <a:ext cx="7391400" cy="4351338"/>
          </a:xfrm>
        </p:spPr>
        <p:txBody>
          <a:bodyPr>
            <a:normAutofit lnSpcReduction="10000"/>
          </a:bodyPr>
          <a:lstStyle/>
          <a:p>
            <a:r>
              <a:rPr lang="en-US" sz="2000" dirty="0"/>
              <a:t>After Dr. </a:t>
            </a:r>
            <a:r>
              <a:rPr lang="en-US" sz="2000" dirty="0" err="1"/>
              <a:t>Beanes</a:t>
            </a:r>
            <a:r>
              <a:rPr lang="en-US" sz="2000" dirty="0"/>
              <a:t> was taken, his friends went to headquarters of British Army to solicit his release.  They were not allowed to see him and their request was refused.</a:t>
            </a:r>
          </a:p>
          <a:p>
            <a:r>
              <a:rPr lang="en-US" sz="2000" dirty="0"/>
              <a:t>On 2 September, Richard West of the </a:t>
            </a:r>
            <a:r>
              <a:rPr lang="en-US" sz="2000" dirty="0" err="1"/>
              <a:t>Woodyard</a:t>
            </a:r>
            <a:r>
              <a:rPr lang="en-US" sz="2000" dirty="0"/>
              <a:t> arrived at </a:t>
            </a:r>
            <a:r>
              <a:rPr lang="en-US" sz="2000" dirty="0" err="1"/>
              <a:t>Mr</a:t>
            </a:r>
            <a:r>
              <a:rPr lang="en-US" sz="2000" dirty="0"/>
              <a:t> Key’s residence.  Beane’s was West’s personal physician and intimate friend of Mr. Key.  [West was married to Maria Lloyd, sister of Key’s wife Mary Lloyd]</a:t>
            </a:r>
          </a:p>
          <a:p>
            <a:r>
              <a:rPr lang="en-US" sz="2000" dirty="0"/>
              <a:t>British treated </a:t>
            </a:r>
            <a:r>
              <a:rPr lang="en-US" sz="2000" dirty="0" err="1"/>
              <a:t>Beanes</a:t>
            </a:r>
            <a:r>
              <a:rPr lang="en-US" sz="2000" dirty="0"/>
              <a:t> not as prisoner of war but as one who had deceived and broken his faith to them.</a:t>
            </a:r>
          </a:p>
          <a:p>
            <a:r>
              <a:rPr lang="en-US" sz="2000" dirty="0"/>
              <a:t>Key agreed, received government permission, and joined Skinner in Baltimore</a:t>
            </a:r>
          </a:p>
          <a:p>
            <a:r>
              <a:rPr lang="en-US" sz="2000" dirty="0"/>
              <a:t>After this, generally agrees with Skinner account, except for meeting with </a:t>
            </a:r>
            <a:r>
              <a:rPr lang="en-US" sz="2000" dirty="0" err="1"/>
              <a:t>Beanes</a:t>
            </a:r>
            <a:r>
              <a:rPr lang="en-US" sz="2000" dirty="0"/>
              <a:t> on </a:t>
            </a:r>
            <a:r>
              <a:rPr lang="en-US" sz="2000" dirty="0" err="1"/>
              <a:t>Tonnant</a:t>
            </a:r>
            <a:r>
              <a:rPr lang="en-US" sz="2000" dirty="0"/>
              <a:t> – not mentioned by Skinner or supported by HMS logs</a:t>
            </a:r>
          </a:p>
        </p:txBody>
      </p:sp>
      <p:pic>
        <p:nvPicPr>
          <p:cNvPr id="5" name="Picture 4" descr="A person sitting in a chair&#10;&#10;Description automatically generated">
            <a:extLst>
              <a:ext uri="{FF2B5EF4-FFF2-40B4-BE49-F238E27FC236}">
                <a16:creationId xmlns:a16="http://schemas.microsoft.com/office/drawing/2014/main" id="{0A2EFBEB-C5EE-F594-0AB3-08228185DC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8043" y="1825626"/>
            <a:ext cx="2637993" cy="3508376"/>
          </a:xfrm>
          <a:prstGeom prst="rect">
            <a:avLst/>
          </a:prstGeom>
        </p:spPr>
      </p:pic>
    </p:spTree>
    <p:extLst>
      <p:ext uri="{BB962C8B-B14F-4D97-AF65-F5344CB8AC3E}">
        <p14:creationId xmlns:p14="http://schemas.microsoft.com/office/powerpoint/2010/main" val="2329346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of Anna Hanson Dorsey (1815-1896)</a:t>
            </a:r>
          </a:p>
        </p:txBody>
      </p:sp>
      <p:sp>
        <p:nvSpPr>
          <p:cNvPr id="3" name="Content Placeholder 2"/>
          <p:cNvSpPr>
            <a:spLocks noGrp="1"/>
          </p:cNvSpPr>
          <p:nvPr>
            <p:ph idx="1"/>
          </p:nvPr>
        </p:nvSpPr>
        <p:spPr>
          <a:xfrm>
            <a:off x="838200" y="1825625"/>
            <a:ext cx="8264236" cy="4351338"/>
          </a:xfrm>
        </p:spPr>
        <p:txBody>
          <a:bodyPr>
            <a:normAutofit fontScale="85000" lnSpcReduction="20000"/>
          </a:bodyPr>
          <a:lstStyle/>
          <a:p>
            <a:r>
              <a:rPr lang="en-US" sz="1900" dirty="0"/>
              <a:t>Granddaughter of Dr. </a:t>
            </a:r>
            <a:r>
              <a:rPr lang="en-US" sz="1900" dirty="0" err="1"/>
              <a:t>Beanes</a:t>
            </a:r>
            <a:r>
              <a:rPr lang="en-US" sz="1900" dirty="0"/>
              <a:t>’ wife’s sister Anna Hanson</a:t>
            </a:r>
          </a:p>
          <a:p>
            <a:pPr lvl="1"/>
            <a:r>
              <a:rPr lang="en-US" sz="1900" dirty="0"/>
              <a:t>Mother Chloe was at Beanes’ dinner party and recalled the events</a:t>
            </a:r>
          </a:p>
          <a:p>
            <a:r>
              <a:rPr lang="en-US" sz="1900" dirty="0"/>
              <a:t>Key was friend of Dr. Beanes through Key’s wife and sister-in-law</a:t>
            </a:r>
          </a:p>
          <a:p>
            <a:pPr lvl="1"/>
            <a:r>
              <a:rPr lang="en-US" sz="1900" dirty="0"/>
              <a:t>True patriot and as a gentlemen treated his guests with courtesy</a:t>
            </a:r>
          </a:p>
          <a:p>
            <a:r>
              <a:rPr lang="en-US" sz="1900" dirty="0"/>
              <a:t>Beanes was hosting dinner party on afternoon of British return through Marlboro.</a:t>
            </a:r>
          </a:p>
          <a:p>
            <a:pPr lvl="1"/>
            <a:r>
              <a:rPr lang="en-US" sz="1900" dirty="0"/>
              <a:t>Due to patriotism and too much punch, these heroes of the Revolution decided</a:t>
            </a:r>
          </a:p>
          <a:p>
            <a:pPr marL="457200" lvl="1" indent="0">
              <a:buNone/>
            </a:pPr>
            <a:r>
              <a:rPr lang="en-US" sz="1900" dirty="0"/>
              <a:t>     to round up and arrest stragglers </a:t>
            </a:r>
          </a:p>
          <a:p>
            <a:r>
              <a:rPr lang="en-US" sz="1900" dirty="0"/>
              <a:t>Beanes was awakened at midnight by British cavalry, sent to look for stragglers</a:t>
            </a:r>
          </a:p>
          <a:p>
            <a:pPr marL="0" indent="0">
              <a:buNone/>
            </a:pPr>
            <a:r>
              <a:rPr lang="en-US" sz="1900" dirty="0"/>
              <a:t>     who had been told by escapees of the earlier “round up”</a:t>
            </a:r>
          </a:p>
          <a:p>
            <a:pPr lvl="1"/>
            <a:r>
              <a:rPr lang="en-US" sz="1900" dirty="0"/>
              <a:t>Arrested, taken by horse, and put on the British fleet as a prisoner</a:t>
            </a:r>
          </a:p>
          <a:p>
            <a:pPr lvl="1"/>
            <a:r>
              <a:rPr lang="en-US" sz="1900" dirty="0"/>
              <a:t>Allowed no courtesies or communication</a:t>
            </a:r>
          </a:p>
          <a:p>
            <a:r>
              <a:rPr lang="en-US" sz="1900" dirty="0"/>
              <a:t>Friends approached President to consent to allow F.S. Key to negotiate release</a:t>
            </a:r>
          </a:p>
          <a:p>
            <a:r>
              <a:rPr lang="en-US" sz="1900" dirty="0"/>
              <a:t>After release in Baltimore, Key accompanied </a:t>
            </a:r>
            <a:r>
              <a:rPr lang="en-US" sz="1900" dirty="0" err="1"/>
              <a:t>Beanes</a:t>
            </a:r>
            <a:r>
              <a:rPr lang="en-US" sz="1900" dirty="0"/>
              <a:t> to his farm before departing for Frederick</a:t>
            </a:r>
          </a:p>
          <a:p>
            <a:r>
              <a:rPr lang="en-US" sz="1900" dirty="0"/>
              <a:t>Forever after, when Dr. Beanes aggravated his wife, she would threaten to send for ADM Cockburn</a:t>
            </a:r>
          </a:p>
          <a:p>
            <a:pPr marL="457200" lvl="1" indent="0">
              <a:buNone/>
            </a:pPr>
            <a:r>
              <a:rPr lang="en-US" dirty="0"/>
              <a:t>				</a:t>
            </a:r>
          </a:p>
        </p:txBody>
      </p:sp>
      <p:pic>
        <p:nvPicPr>
          <p:cNvPr id="5" name="Picture 4" descr="A person in a dress&#10;&#10;Description automatically generated">
            <a:extLst>
              <a:ext uri="{FF2B5EF4-FFF2-40B4-BE49-F238E27FC236}">
                <a16:creationId xmlns:a16="http://schemas.microsoft.com/office/drawing/2014/main" id="{32B9D2A0-AD76-E64E-C68F-3467611364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02436" y="1825625"/>
            <a:ext cx="2781878" cy="4064000"/>
          </a:xfrm>
          <a:prstGeom prst="rect">
            <a:avLst/>
          </a:prstGeom>
        </p:spPr>
      </p:pic>
    </p:spTree>
    <p:extLst>
      <p:ext uri="{BB962C8B-B14F-4D97-AF65-F5344CB8AC3E}">
        <p14:creationId xmlns:p14="http://schemas.microsoft.com/office/powerpoint/2010/main" val="801354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p:txBody>
          <a:bodyPr>
            <a:normAutofit fontScale="92500" lnSpcReduction="20000"/>
          </a:bodyPr>
          <a:lstStyle/>
          <a:p>
            <a:r>
              <a:rPr lang="en-US" sz="2000" dirty="0"/>
              <a:t>22 August - Dr. </a:t>
            </a:r>
            <a:r>
              <a:rPr lang="en-US" sz="2000" dirty="0" err="1"/>
              <a:t>Beanes</a:t>
            </a:r>
            <a:r>
              <a:rPr lang="en-US" sz="2000" dirty="0"/>
              <a:t> provided MG Ross the “capitulation of the town” of Upper Marlboro</a:t>
            </a:r>
          </a:p>
          <a:p>
            <a:r>
              <a:rPr lang="en-US" sz="2000" dirty="0"/>
              <a:t>24 August - Battle of Bladensburg</a:t>
            </a:r>
          </a:p>
          <a:p>
            <a:r>
              <a:rPr lang="en-US" sz="2000" dirty="0"/>
              <a:t>26 August - Dr. Beanes held dinner party at his farm for friends and led a party of Marlboro residents to 	         imprison British stragglers – possibility of too much alcohol</a:t>
            </a:r>
          </a:p>
          <a:p>
            <a:r>
              <a:rPr lang="en-US" sz="2000" dirty="0"/>
              <a:t>26 August - Midnight -  Dr. </a:t>
            </a:r>
            <a:r>
              <a:rPr lang="en-US" sz="2000" dirty="0" err="1"/>
              <a:t>Beanes</a:t>
            </a:r>
            <a:r>
              <a:rPr lang="en-US" sz="2000" dirty="0"/>
              <a:t>, along with Philip Weems and Dr. William Hill, taken from their 		         homes by British Major Evans and imprisoned on HMS Thetis in Patuxent</a:t>
            </a:r>
          </a:p>
          <a:p>
            <a:r>
              <a:rPr lang="en-US" sz="2000" dirty="0"/>
              <a:t>27 August - Noon – Captured British prisoners returned to British by townsmen</a:t>
            </a:r>
          </a:p>
          <a:p>
            <a:r>
              <a:rPr lang="en-US" sz="2000" dirty="0"/>
              <a:t>28 August - Weems and Dr. Hill released by British</a:t>
            </a:r>
          </a:p>
          <a:p>
            <a:r>
              <a:rPr lang="en-US" sz="2000" dirty="0"/>
              <a:t>30 August - British fleet departs Nottingham</a:t>
            </a:r>
          </a:p>
          <a:p>
            <a:r>
              <a:rPr lang="en-US" sz="2000" dirty="0"/>
              <a:t>3 September - Beanes transferred to HMS Recruit; F.S. Key departs Georgetown for Baltimore</a:t>
            </a:r>
          </a:p>
          <a:p>
            <a:r>
              <a:rPr lang="en-US" sz="2000" dirty="0"/>
              <a:t>5 September - Key and Skinner depart Baltimore to meet with British</a:t>
            </a:r>
          </a:p>
          <a:p>
            <a:r>
              <a:rPr lang="en-US" sz="2000" dirty="0"/>
              <a:t>8 September - MG Ross releases Dr. Beanes and transfers him to HMS </a:t>
            </a:r>
            <a:r>
              <a:rPr lang="en-US" sz="2000" dirty="0" err="1"/>
              <a:t>Surprize</a:t>
            </a:r>
            <a:r>
              <a:rPr lang="en-US" sz="2000" dirty="0"/>
              <a:t> with Key and Skinner</a:t>
            </a:r>
          </a:p>
          <a:p>
            <a:r>
              <a:rPr lang="en-US" sz="2000" dirty="0"/>
              <a:t>15 September – Key, Beanes, and Skinner arrive in Baltimore</a:t>
            </a:r>
          </a:p>
          <a:p>
            <a:r>
              <a:rPr lang="en-US" sz="2000" dirty="0"/>
              <a:t>17 September - Key escorts Beanes to Upper Marlboro</a:t>
            </a:r>
          </a:p>
        </p:txBody>
      </p:sp>
    </p:spTree>
    <p:extLst>
      <p:ext uri="{BB962C8B-B14F-4D97-AF65-F5344CB8AC3E}">
        <p14:creationId xmlns:p14="http://schemas.microsoft.com/office/powerpoint/2010/main" val="419408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2"/>
          </p:nvPr>
        </p:nvSpPr>
        <p:spPr>
          <a:xfrm>
            <a:off x="839788" y="2070100"/>
            <a:ext cx="6564312" cy="3798888"/>
          </a:xfrm>
        </p:spPr>
        <p:txBody>
          <a:bodyPr>
            <a:normAutofit/>
          </a:bodyPr>
          <a:lstStyle/>
          <a:p>
            <a:r>
              <a:rPr lang="en-US" sz="2800" dirty="0"/>
              <a:t>Dr. William </a:t>
            </a:r>
            <a:r>
              <a:rPr lang="en-US" sz="2800" dirty="0" err="1"/>
              <a:t>Beanes</a:t>
            </a:r>
            <a:r>
              <a:rPr lang="en-US" sz="2800" dirty="0"/>
              <a:t> III</a:t>
            </a:r>
          </a:p>
          <a:p>
            <a:pPr marL="457200" indent="-457200">
              <a:buFont typeface="Arial" panose="020B0604020202020204" pitchFamily="34" charset="0"/>
              <a:buChar char="•"/>
            </a:pPr>
            <a:r>
              <a:rPr lang="en-US" sz="2000" dirty="0"/>
              <a:t>Born 24 Jan 1748/1749 at Brooke Ridge, Upper Marlboro, PG, MD, dies 12 October 1828 in Upper Marlboro</a:t>
            </a:r>
          </a:p>
          <a:p>
            <a:pPr marL="457200" indent="-457200">
              <a:buFont typeface="Arial" panose="020B0604020202020204" pitchFamily="34" charset="0"/>
              <a:buChar char="•"/>
            </a:pPr>
            <a:r>
              <a:rPr lang="en-US" sz="2000" dirty="0"/>
              <a:t>Father: William </a:t>
            </a:r>
            <a:r>
              <a:rPr lang="en-US" sz="2000" dirty="0" err="1"/>
              <a:t>Beanes</a:t>
            </a:r>
            <a:r>
              <a:rPr lang="en-US" sz="2000" dirty="0"/>
              <a:t> (abt. 1715-1801)</a:t>
            </a:r>
          </a:p>
          <a:p>
            <a:pPr marL="457200" indent="-457200">
              <a:buFont typeface="Arial" panose="020B0604020202020204" pitchFamily="34" charset="0"/>
              <a:buChar char="•"/>
            </a:pPr>
            <a:r>
              <a:rPr lang="en-US" sz="2000" dirty="0"/>
              <a:t>Mother: Mary Bowie (1726-1794)</a:t>
            </a:r>
          </a:p>
          <a:p>
            <a:pPr marL="457200" indent="-457200">
              <a:buFont typeface="Arial" panose="020B0604020202020204" pitchFamily="34" charset="0"/>
              <a:buChar char="•"/>
            </a:pPr>
            <a:r>
              <a:rPr lang="en-US" sz="2000" dirty="0"/>
              <a:t>Wife:  Sarah Hawkins Hanson (1750-1822) on</a:t>
            </a:r>
          </a:p>
          <a:p>
            <a:r>
              <a:rPr lang="en-US" sz="2000" dirty="0"/>
              <a:t>             25 Nov 1773</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6946" y="1358900"/>
            <a:ext cx="2256654" cy="3619499"/>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18612" y="5631083"/>
            <a:ext cx="3553321" cy="790685"/>
          </a:xfrm>
          <a:prstGeom prst="rect">
            <a:avLst/>
          </a:prstGeom>
        </p:spPr>
      </p:pic>
    </p:spTree>
    <p:extLst>
      <p:ext uri="{BB962C8B-B14F-4D97-AF65-F5344CB8AC3E}">
        <p14:creationId xmlns:p14="http://schemas.microsoft.com/office/powerpoint/2010/main" val="161304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000539"/>
          </a:xfrm>
        </p:spPr>
        <p:txBody>
          <a:bodyPr/>
          <a:lstStyle/>
          <a:p>
            <a:pPr algn="ctr"/>
            <a:r>
              <a:rPr lang="en-US" dirty="0"/>
              <a:t>Revolutionary War Period</a:t>
            </a:r>
          </a:p>
        </p:txBody>
      </p:sp>
      <p:sp>
        <p:nvSpPr>
          <p:cNvPr id="4" name="Text Placeholder 3"/>
          <p:cNvSpPr>
            <a:spLocks noGrp="1"/>
          </p:cNvSpPr>
          <p:nvPr>
            <p:ph type="body" sz="half" idx="2"/>
          </p:nvPr>
        </p:nvSpPr>
        <p:spPr/>
        <p:txBody>
          <a:bodyPr>
            <a:normAutofit fontScale="92500" lnSpcReduction="20000"/>
          </a:bodyPr>
          <a:lstStyle/>
          <a:p>
            <a:pPr marL="285750" indent="-285750">
              <a:buFont typeface="Arial" panose="020B0604020202020204" pitchFamily="34" charset="0"/>
              <a:buChar char="•"/>
            </a:pPr>
            <a:r>
              <a:rPr lang="en-US" sz="2000" dirty="0"/>
              <a:t>As no medical schools, </a:t>
            </a:r>
            <a:r>
              <a:rPr lang="en-US" sz="2000" dirty="0" err="1"/>
              <a:t>Beanes</a:t>
            </a:r>
            <a:r>
              <a:rPr lang="en-US" sz="2000" dirty="0"/>
              <a:t> apprenticed under local doctor and by 1776 was an established physician in Marlboro</a:t>
            </a:r>
          </a:p>
          <a:p>
            <a:pPr marL="285750" indent="-285750">
              <a:buFont typeface="Arial" panose="020B0604020202020204" pitchFamily="34" charset="0"/>
              <a:buChar char="•"/>
            </a:pPr>
            <a:r>
              <a:rPr lang="en-US" sz="2000" dirty="0"/>
              <a:t>1776-79 worked as surgeon in  Philadelphia General Hospital, treating American troops</a:t>
            </a:r>
          </a:p>
          <a:p>
            <a:pPr marL="285750" indent="-285750">
              <a:buFont typeface="Arial" panose="020B0604020202020204" pitchFamily="34" charset="0"/>
              <a:buChar char="•"/>
            </a:pPr>
            <a:r>
              <a:rPr lang="en-US" sz="2000" dirty="0"/>
              <a:t>Returned to Upper Marlboro in 1779 – received land from father and purchased other land</a:t>
            </a:r>
          </a:p>
          <a:p>
            <a:pPr marL="285750" indent="-285750">
              <a:buFont typeface="Arial" panose="020B0604020202020204" pitchFamily="34" charset="0"/>
              <a:buChar char="•"/>
            </a:pPr>
            <a:r>
              <a:rPr lang="en-US" sz="2000" dirty="0"/>
              <a:t>Built house in outskirts Upper Marlboro on 144 acre Academy Hill</a:t>
            </a:r>
          </a:p>
          <a:p>
            <a:pPr marL="285750" indent="-285750">
              <a:buFont typeface="Arial" panose="020B0604020202020204" pitchFamily="34" charset="0"/>
              <a:buChar char="•"/>
            </a:pPr>
            <a:r>
              <a:rPr lang="en-US" sz="2000" dirty="0"/>
              <a:t>Stored Maryland State Records on his property on several occasions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2042" y="0"/>
            <a:ext cx="5086350" cy="6858000"/>
          </a:xfrm>
          <a:prstGeom prst="rect">
            <a:avLst/>
          </a:prstGeom>
        </p:spPr>
      </p:pic>
    </p:spTree>
    <p:extLst>
      <p:ext uri="{BB962C8B-B14F-4D97-AF65-F5344CB8AC3E}">
        <p14:creationId xmlns:p14="http://schemas.microsoft.com/office/powerpoint/2010/main" val="2794646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War of 1812</a:t>
            </a:r>
          </a:p>
        </p:txBody>
      </p:sp>
      <p:sp>
        <p:nvSpPr>
          <p:cNvPr id="3" name="Content Placeholder 2"/>
          <p:cNvSpPr>
            <a:spLocks noGrp="1"/>
          </p:cNvSpPr>
          <p:nvPr>
            <p:ph idx="1"/>
          </p:nvPr>
        </p:nvSpPr>
        <p:spPr/>
        <p:txBody>
          <a:bodyPr>
            <a:normAutofit fontScale="92500"/>
          </a:bodyPr>
          <a:lstStyle/>
          <a:p>
            <a:r>
              <a:rPr lang="en-US" dirty="0"/>
              <a:t>In August 1814, Dr. </a:t>
            </a:r>
            <a:r>
              <a:rPr lang="en-US" dirty="0" err="1"/>
              <a:t>Beanes</a:t>
            </a:r>
            <a:r>
              <a:rPr lang="en-US" dirty="0"/>
              <a:t> was 65 years old</a:t>
            </a:r>
          </a:p>
          <a:p>
            <a:r>
              <a:rPr lang="en-US" dirty="0"/>
              <a:t> First senior warden Trinity Protestant Episcopal Church (1810)</a:t>
            </a:r>
          </a:p>
          <a:p>
            <a:r>
              <a:rPr lang="en-US" dirty="0"/>
              <a:t>Owned many farms, grist mill, &amp; slaves inherited from father</a:t>
            </a:r>
          </a:p>
          <a:p>
            <a:r>
              <a:rPr lang="en-US" dirty="0"/>
              <a:t>Still provided local medical care, although on a more limited basis</a:t>
            </a:r>
          </a:p>
          <a:p>
            <a:r>
              <a:rPr lang="en-US" dirty="0"/>
              <a:t> Founding member of the Medical and Chirurgical Facility of the State of Maryland (1799)</a:t>
            </a:r>
          </a:p>
          <a:p>
            <a:r>
              <a:rPr lang="en-US" dirty="0"/>
              <a:t>Federalist </a:t>
            </a:r>
          </a:p>
          <a:p>
            <a:r>
              <a:rPr lang="en-US" dirty="0"/>
              <a:t>Most prominent and perhaps most wealthy resident of Upper Marlboro </a:t>
            </a:r>
          </a:p>
          <a:p>
            <a:r>
              <a:rPr lang="en-US" dirty="0"/>
              <a:t>Popular and respected by the community</a:t>
            </a:r>
          </a:p>
          <a:p>
            <a:endParaRPr lang="en-US" dirty="0"/>
          </a:p>
        </p:txBody>
      </p:sp>
    </p:spTree>
    <p:extLst>
      <p:ext uri="{BB962C8B-B14F-4D97-AF65-F5344CB8AC3E}">
        <p14:creationId xmlns:p14="http://schemas.microsoft.com/office/powerpoint/2010/main" val="254223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Dr. </a:t>
            </a:r>
            <a:r>
              <a:rPr lang="en-US" dirty="0" err="1"/>
              <a:t>Beanes</a:t>
            </a:r>
            <a:r>
              <a:rPr lang="en-US" dirty="0"/>
              <a:t> and MG Robert Ross</a:t>
            </a:r>
            <a:br>
              <a:rPr lang="en-US" dirty="0"/>
            </a:br>
            <a:r>
              <a:rPr lang="en-US" sz="3600" i="1" dirty="0"/>
              <a:t>What really happened?</a:t>
            </a:r>
            <a:endParaRPr lang="en-US" i="1" dirty="0"/>
          </a:p>
        </p:txBody>
      </p:sp>
      <p:sp>
        <p:nvSpPr>
          <p:cNvPr id="3" name="Content Placeholder 2"/>
          <p:cNvSpPr>
            <a:spLocks noGrp="1"/>
          </p:cNvSpPr>
          <p:nvPr>
            <p:ph idx="1"/>
          </p:nvPr>
        </p:nvSpPr>
        <p:spPr>
          <a:xfrm>
            <a:off x="838200" y="1825624"/>
            <a:ext cx="10515600" cy="4720949"/>
          </a:xfrm>
        </p:spPr>
        <p:txBody>
          <a:bodyPr>
            <a:normAutofit fontScale="92500" lnSpcReduction="10000"/>
          </a:bodyPr>
          <a:lstStyle/>
          <a:p>
            <a:r>
              <a:rPr lang="en-US" sz="2000" dirty="0"/>
              <a:t>Sources</a:t>
            </a:r>
          </a:p>
          <a:p>
            <a:pPr lvl="1"/>
            <a:r>
              <a:rPr lang="en-US" sz="2000" dirty="0"/>
              <a:t>BG Winder letter to MG Ross, August 31 1814.    See Marine.</a:t>
            </a:r>
          </a:p>
          <a:p>
            <a:pPr lvl="1"/>
            <a:r>
              <a:rPr lang="en-US" sz="2000" dirty="0"/>
              <a:t>F.S. key letter to Mother, 2 September, 1814</a:t>
            </a:r>
          </a:p>
          <a:p>
            <a:pPr lvl="1"/>
            <a:r>
              <a:rPr lang="en-US" sz="2000" dirty="0"/>
              <a:t>George </a:t>
            </a:r>
            <a:r>
              <a:rPr lang="en-US" sz="2000" dirty="0" err="1"/>
              <a:t>Gleig</a:t>
            </a:r>
            <a:r>
              <a:rPr lang="en-US" sz="2000" dirty="0"/>
              <a:t>,  A Subaltern in America, 1821.</a:t>
            </a:r>
          </a:p>
          <a:p>
            <a:pPr lvl="1"/>
            <a:r>
              <a:rPr lang="en-US" sz="2000" dirty="0"/>
              <a:t>George </a:t>
            </a:r>
            <a:r>
              <a:rPr lang="en-US" sz="2000" dirty="0" err="1"/>
              <a:t>Gleig</a:t>
            </a:r>
            <a:r>
              <a:rPr lang="en-US" sz="2000" dirty="0"/>
              <a:t>, Narratives of the campaigns of the British army at Washington and New Orleans, in the years 1814-1815,  1821.</a:t>
            </a:r>
          </a:p>
          <a:p>
            <a:pPr lvl="1"/>
            <a:r>
              <a:rPr lang="en-US" sz="2000" dirty="0"/>
              <a:t>Skinner letter to Baltimore Patriot,   June 1849.</a:t>
            </a:r>
          </a:p>
          <a:p>
            <a:pPr marL="457200" lvl="1" indent="0">
              <a:buNone/>
            </a:pPr>
            <a:endParaRPr lang="en-US" sz="2000" dirty="0"/>
          </a:p>
          <a:p>
            <a:pPr lvl="1"/>
            <a:r>
              <a:rPr lang="en-US" sz="2000" dirty="0"/>
              <a:t>Taney recollections of F. S. Key, 1856.    Letter in “Poems of the late F.S. Key”</a:t>
            </a:r>
          </a:p>
          <a:p>
            <a:pPr lvl="1"/>
            <a:r>
              <a:rPr lang="en-US" sz="2000" dirty="0"/>
              <a:t>Anna Hanson Dorsey, September 1861.  Letter to Washington Sunday Morning Chronicle</a:t>
            </a:r>
          </a:p>
          <a:p>
            <a:pPr lvl="1"/>
            <a:endParaRPr lang="en-US" sz="2000" dirty="0"/>
          </a:p>
          <a:p>
            <a:pPr lvl="1"/>
            <a:r>
              <a:rPr lang="en-US" sz="2000" i="1" dirty="0"/>
              <a:t>Report of the Trial of John Hodges, Esq. on a Charge of High Treason, 3</a:t>
            </a:r>
            <a:r>
              <a:rPr lang="en-US" sz="2000" i="1" baseline="30000" dirty="0"/>
              <a:t>rd</a:t>
            </a:r>
            <a:r>
              <a:rPr lang="en-US" sz="2000" i="1" dirty="0"/>
              <a:t> United States Circuit Court for the Maryland District, 1815.</a:t>
            </a:r>
          </a:p>
          <a:p>
            <a:pPr lvl="1"/>
            <a:r>
              <a:rPr lang="en-US" sz="2000" i="1" dirty="0"/>
              <a:t>Claim Harriet Brooke, War of 1812 Indemnity, Case 600, Calvert County, March, 1825</a:t>
            </a:r>
          </a:p>
          <a:p>
            <a:pPr lvl="1"/>
            <a:r>
              <a:rPr lang="en-US" sz="2000" i="1" dirty="0"/>
              <a:t>Claim of Ann </a:t>
            </a:r>
            <a:r>
              <a:rPr lang="en-US" sz="2000" i="1" dirty="0" err="1"/>
              <a:t>Sprigg</a:t>
            </a:r>
            <a:r>
              <a:rPr lang="en-US" sz="2000" i="1" dirty="0"/>
              <a:t>, War of 1812 Indemnity, January 1823</a:t>
            </a:r>
          </a:p>
          <a:p>
            <a:pPr lvl="1"/>
            <a:endParaRPr lang="en-US" sz="2000" dirty="0"/>
          </a:p>
          <a:p>
            <a:pPr lvl="1"/>
            <a:endParaRPr lang="en-US" dirty="0"/>
          </a:p>
          <a:p>
            <a:endParaRPr lang="en-US" dirty="0"/>
          </a:p>
        </p:txBody>
      </p:sp>
    </p:spTree>
    <p:extLst>
      <p:ext uri="{BB962C8B-B14F-4D97-AF65-F5344CB8AC3E}">
        <p14:creationId xmlns:p14="http://schemas.microsoft.com/office/powerpoint/2010/main" val="372002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7165"/>
            <a:ext cx="10515600" cy="5169798"/>
          </a:xfrm>
        </p:spPr>
        <p:txBody>
          <a:bodyPr/>
          <a:lstStyle/>
          <a:p>
            <a:r>
              <a:rPr lang="en-US" dirty="0"/>
              <a:t>Winder letter to MG Ross – 31 August 1814</a:t>
            </a:r>
          </a:p>
          <a:p>
            <a:pPr lvl="1"/>
            <a:r>
              <a:rPr lang="en-US" dirty="0"/>
              <a:t>Party from your army took Dr. </a:t>
            </a:r>
            <a:r>
              <a:rPr lang="en-US" dirty="0" err="1"/>
              <a:t>Beanes</a:t>
            </a:r>
            <a:r>
              <a:rPr lang="en-US" dirty="0"/>
              <a:t> a respectable and aged old man, treated him with great rudeness and indignity and carried him aboard your ships</a:t>
            </a:r>
          </a:p>
          <a:p>
            <a:pPr lvl="1"/>
            <a:r>
              <a:rPr lang="en-US" dirty="0"/>
              <a:t>He is honorable man and would not be guilty of any intentional act contrary to the usages of war</a:t>
            </a:r>
          </a:p>
          <a:p>
            <a:pPr lvl="1"/>
            <a:r>
              <a:rPr lang="en-US" dirty="0"/>
              <a:t>Mentions other prisoners: Doctor Hill and Philip Weems</a:t>
            </a:r>
          </a:p>
          <a:p>
            <a:pPr lvl="1"/>
            <a:r>
              <a:rPr lang="en-US" dirty="0"/>
              <a:t>Bearer of message: Col Richard West [brother-in-law of Francis S. Scott]</a:t>
            </a:r>
          </a:p>
          <a:p>
            <a:r>
              <a:rPr lang="en-US" dirty="0"/>
              <a:t>Key letter to mother – 2 September 1814</a:t>
            </a:r>
          </a:p>
          <a:p>
            <a:pPr lvl="1"/>
            <a:r>
              <a:rPr lang="en-US" dirty="0"/>
              <a:t>I am going in the morning to Baltimore.  British have taken prison old Dr. </a:t>
            </a:r>
            <a:r>
              <a:rPr lang="en-US" dirty="0" err="1"/>
              <a:t>Beanes</a:t>
            </a:r>
            <a:r>
              <a:rPr lang="en-US" dirty="0"/>
              <a:t> of Marlboro.  His friends have urged me to intercede on his behalf.</a:t>
            </a:r>
          </a:p>
        </p:txBody>
      </p:sp>
    </p:spTree>
    <p:extLst>
      <p:ext uri="{BB962C8B-B14F-4D97-AF65-F5344CB8AC3E}">
        <p14:creationId xmlns:p14="http://schemas.microsoft.com/office/powerpoint/2010/main" val="552621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Gleig</a:t>
            </a:r>
            <a:r>
              <a:rPr lang="en-US" dirty="0"/>
              <a:t>: Subaltern (1821)</a:t>
            </a:r>
          </a:p>
        </p:txBody>
      </p:sp>
      <p:sp>
        <p:nvSpPr>
          <p:cNvPr id="3" name="Content Placeholder 2"/>
          <p:cNvSpPr>
            <a:spLocks noGrp="1"/>
          </p:cNvSpPr>
          <p:nvPr>
            <p:ph idx="1"/>
          </p:nvPr>
        </p:nvSpPr>
        <p:spPr/>
        <p:txBody>
          <a:bodyPr/>
          <a:lstStyle/>
          <a:p>
            <a:r>
              <a:rPr lang="en-US" dirty="0"/>
              <a:t>Ordered not to harm town</a:t>
            </a:r>
          </a:p>
          <a:p>
            <a:r>
              <a:rPr lang="en-US" dirty="0" err="1"/>
              <a:t>Dr</a:t>
            </a:r>
            <a:r>
              <a:rPr lang="en-US" dirty="0"/>
              <a:t> Bean medical practitioner with valuable farm one of few inhabitants in town</a:t>
            </a:r>
          </a:p>
          <a:p>
            <a:r>
              <a:rPr lang="en-US" dirty="0"/>
              <a:t>Migrated 20 years ago from Scotland, still had accent</a:t>
            </a:r>
          </a:p>
          <a:p>
            <a:r>
              <a:rPr lang="en-US" dirty="0"/>
              <a:t>Federalist – hostile to war with England, treated us like friends</a:t>
            </a:r>
          </a:p>
          <a:p>
            <a:r>
              <a:rPr lang="en-US" dirty="0"/>
              <a:t>“Wily emigrant was no loser by his civility”</a:t>
            </a:r>
          </a:p>
          <a:p>
            <a:r>
              <a:rPr lang="en-US" dirty="0"/>
              <a:t>While we took provisions and even horses, he was paid full value</a:t>
            </a:r>
          </a:p>
        </p:txBody>
      </p:sp>
    </p:spTree>
    <p:extLst>
      <p:ext uri="{BB962C8B-B14F-4D97-AF65-F5344CB8AC3E}">
        <p14:creationId xmlns:p14="http://schemas.microsoft.com/office/powerpoint/2010/main" val="409685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Gleig</a:t>
            </a:r>
            <a:r>
              <a:rPr lang="en-US" dirty="0"/>
              <a:t>: Recollections (1821)</a:t>
            </a:r>
          </a:p>
        </p:txBody>
      </p:sp>
      <p:sp>
        <p:nvSpPr>
          <p:cNvPr id="3" name="Content Placeholder 2"/>
          <p:cNvSpPr>
            <a:spLocks noGrp="1"/>
          </p:cNvSpPr>
          <p:nvPr>
            <p:ph idx="1"/>
          </p:nvPr>
        </p:nvSpPr>
        <p:spPr/>
        <p:txBody>
          <a:bodyPr/>
          <a:lstStyle/>
          <a:p>
            <a:r>
              <a:rPr lang="en-US" dirty="0"/>
              <a:t>After arriving at Nottingham, cavalry sent back to pick up stragglers</a:t>
            </a:r>
          </a:p>
          <a:p>
            <a:r>
              <a:rPr lang="en-US" dirty="0"/>
              <a:t>Inhabitants of </a:t>
            </a:r>
            <a:r>
              <a:rPr lang="en-US" dirty="0" err="1"/>
              <a:t>Malboro</a:t>
            </a:r>
            <a:r>
              <a:rPr lang="en-US" dirty="0"/>
              <a:t>, at the instigation of a medical practitioner, Bain, had taken some stragglers prisoners and put others to death according to information from soldier who had escaped</a:t>
            </a:r>
          </a:p>
          <a:p>
            <a:r>
              <a:rPr lang="en-US" dirty="0"/>
              <a:t>Troopers pulled doctor from his bed and mounting him before one of the party brought him to camp</a:t>
            </a:r>
          </a:p>
        </p:txBody>
      </p:sp>
    </p:spTree>
    <p:extLst>
      <p:ext uri="{BB962C8B-B14F-4D97-AF65-F5344CB8AC3E}">
        <p14:creationId xmlns:p14="http://schemas.microsoft.com/office/powerpoint/2010/main" val="508081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Account of John S. Skinner - 1849</a:t>
            </a:r>
          </a:p>
        </p:txBody>
      </p:sp>
      <p:sp>
        <p:nvSpPr>
          <p:cNvPr id="3" name="Content Placeholder 2"/>
          <p:cNvSpPr>
            <a:spLocks noGrp="1"/>
          </p:cNvSpPr>
          <p:nvPr>
            <p:ph idx="1"/>
          </p:nvPr>
        </p:nvSpPr>
        <p:spPr>
          <a:xfrm>
            <a:off x="838200" y="1825625"/>
            <a:ext cx="7457661" cy="4351338"/>
          </a:xfrm>
        </p:spPr>
        <p:txBody>
          <a:bodyPr>
            <a:normAutofit fontScale="85000" lnSpcReduction="20000"/>
          </a:bodyPr>
          <a:lstStyle/>
          <a:p>
            <a:r>
              <a:rPr lang="en-US" dirty="0"/>
              <a:t>Instructed by Gen Mason to take Key with him on planned trip to discuss prisoners from Bladensburg engagement</a:t>
            </a:r>
          </a:p>
          <a:p>
            <a:pPr lvl="1"/>
            <a:r>
              <a:rPr lang="en-US" dirty="0"/>
              <a:t>Key’s friends hoped there was something to be gained from Key’s tact and persuasive manners</a:t>
            </a:r>
          </a:p>
          <a:p>
            <a:r>
              <a:rPr lang="en-US" dirty="0"/>
              <a:t>Boarded flag ship, delivered messages, and asked to remain for dinner with the Admiral</a:t>
            </a:r>
          </a:p>
          <a:p>
            <a:pPr lvl="1"/>
            <a:r>
              <a:rPr lang="en-US" dirty="0"/>
              <a:t>Met MG Ross (first encounter)</a:t>
            </a:r>
          </a:p>
          <a:p>
            <a:r>
              <a:rPr lang="en-US" dirty="0"/>
              <a:t>Ross took Skinner aside and stated that based on the request from the Commissary General of Prisoners and letters from his men, he would release Dr. Beanes on that account and not of his own merit</a:t>
            </a:r>
          </a:p>
          <a:p>
            <a:pPr lvl="1"/>
            <a:r>
              <a:rPr lang="en-US" dirty="0"/>
              <a:t>Based on ship’s logs, Ross had already ordered Beanes release who joined Skinner and Key late that evening on HMS </a:t>
            </a:r>
            <a:r>
              <a:rPr lang="en-US" dirty="0" err="1"/>
              <a:t>Surprize</a:t>
            </a:r>
            <a:r>
              <a:rPr lang="en-US" dirty="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7652" y="1451114"/>
            <a:ext cx="3389864" cy="5029200"/>
          </a:xfrm>
          <a:prstGeom prst="rect">
            <a:avLst/>
          </a:prstGeom>
        </p:spPr>
      </p:pic>
    </p:spTree>
    <p:extLst>
      <p:ext uri="{BB962C8B-B14F-4D97-AF65-F5344CB8AC3E}">
        <p14:creationId xmlns:p14="http://schemas.microsoft.com/office/powerpoint/2010/main" val="4126415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4296</TotalTime>
  <Words>2127</Words>
  <Application>Microsoft Office PowerPoint</Application>
  <PresentationFormat>Widescreen</PresentationFormat>
  <Paragraphs>148</Paragraphs>
  <Slides>16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Algerian</vt:lpstr>
      <vt:lpstr>Arial</vt:lpstr>
      <vt:lpstr>Calibri</vt:lpstr>
      <vt:lpstr>Calibri Light</vt:lpstr>
      <vt:lpstr>Office Theme</vt:lpstr>
      <vt:lpstr>The Story of Dr. William Beanes III</vt:lpstr>
      <vt:lpstr>PowerPoint Presentation</vt:lpstr>
      <vt:lpstr>Revolutionary War Period</vt:lpstr>
      <vt:lpstr>War of 1812</vt:lpstr>
      <vt:lpstr>Dr. Beanes and MG Robert Ross What really happened?</vt:lpstr>
      <vt:lpstr>PowerPoint Presentation</vt:lpstr>
      <vt:lpstr>Gleig: Subaltern (1821)</vt:lpstr>
      <vt:lpstr>Gleig: Recollections (1821)</vt:lpstr>
      <vt:lpstr>Account of John S. Skinner - 1849</vt:lpstr>
      <vt:lpstr>Trial of John Hodges - 1815</vt:lpstr>
      <vt:lpstr>The Facts per the Witnesses</vt:lpstr>
      <vt:lpstr>PowerPoint Presentation</vt:lpstr>
      <vt:lpstr>War of 1812 Indemnity Claims</vt:lpstr>
      <vt:lpstr>Account of Roger Taney from F.S. Key - 1856</vt:lpstr>
      <vt:lpstr>Account of Anna Hanson Dorsey (1815-1896)</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Real Story of Dr. William Beanes Jr.</dc:title>
  <dc:creator>Lou</dc:creator>
  <cp:lastModifiedBy>louis giles</cp:lastModifiedBy>
  <cp:revision>81</cp:revision>
  <dcterms:created xsi:type="dcterms:W3CDTF">2020-10-05T20:10:16Z</dcterms:created>
  <dcterms:modified xsi:type="dcterms:W3CDTF">2024-10-16T22:37:01Z</dcterms:modified>
</cp:coreProperties>
</file>